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ACD30-EF9B-4E09-B7BE-ACF93C59A4C3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4E240-EED9-46CA-9E5C-AEABB5FA0C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2926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47D92AC-B052-46F7-A10B-85841567594F}" type="slidenum">
              <a:rPr lang="tr-TR" altLang="tr-TR" sz="1200">
                <a:solidFill>
                  <a:prstClr val="black"/>
                </a:solidFill>
                <a:latin typeface="Times New Roman" pitchFamily="18" charset="0"/>
              </a:rPr>
              <a:pPr/>
              <a:t>13</a:t>
            </a:fld>
            <a:endParaRPr lang="tr-TR" altLang="tr-T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78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tr-TR" altLang="tr-TR" smtClean="0">
                <a:ea typeface="ＭＳ Ｐゴシック" pitchFamily="34" charset="-128"/>
              </a:rPr>
              <a:t>Bazan hastanın belirttiği nedenin de ötesini sorgulamak gerekir; ikincil kazanımlar, endişeler, korkular ( hasta bakış açısı 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71C1B-6C9F-4CEE-8E8E-035761DB7749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59721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B54DC0-D4ED-4175-970A-E883FE3C95D1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47744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B39017-9171-44D8-B707-3FD3E63465ED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59362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90F638-C409-445A-B3F6-7011433E5267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9446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4A7425-ADB6-4AB3-B20A-E24737279178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502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5E0B9-984A-4009-B137-E42C0485E3CF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70033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5DD126-98C7-4711-BC4C-5B34C5389DC7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9311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216B60-E553-437D-A69B-CE995DCB9A0E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54715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F1EC-CC34-49EE-9FE2-5662E2B4857B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7955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0C798B-115A-42C1-8456-D5D12367C3BA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41492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F921E9-39BC-418E-A5CB-E9993AEC0A12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71440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Küçük Resim Yer Tutucusu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0974D-A1CC-489F-8261-6766FF313E66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781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4B5A7C-74BC-4369-926F-BCF4151FD6BA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5941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1D506-52F1-43EB-8BD3-19846BF8A485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836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5613" y="1598613"/>
            <a:ext cx="4037012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5613" y="3922713"/>
            <a:ext cx="4037012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D0A1E-8493-4E3B-BCD7-D6B7E3E62490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6319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F3B25-6E13-4A93-BC46-5C38681EF4C1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096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027280-9B7F-4FD4-9673-2EB8CE07DB00}" type="slidenum">
              <a:rPr lang="tr-TR" altLang="tr-TR" smtClean="0">
                <a:solidFill>
                  <a:srgbClr val="FFFF00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34900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Anamnez almanın önemi</a:t>
            </a:r>
          </a:p>
        </p:txBody>
      </p:sp>
      <p:sp>
        <p:nvSpPr>
          <p:cNvPr id="64514" name="2 İçerik Yer Tutucusu"/>
          <p:cNvSpPr>
            <a:spLocks noGrp="1"/>
          </p:cNvSpPr>
          <p:nvPr>
            <p:ph idx="1"/>
          </p:nvPr>
        </p:nvSpPr>
        <p:spPr>
          <a:xfrm>
            <a:off x="428625" y="1643063"/>
            <a:ext cx="8029575" cy="4452937"/>
          </a:xfrm>
        </p:spPr>
        <p:txBody>
          <a:bodyPr/>
          <a:lstStyle/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Anamnez, tanı koyulmasında anahtar rol oynar, 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Özel önlem gereken sistemik hastalıklar öğrenilir, 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kullandığı ilaçlar, 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bazı sistemik hastalıklar ağzı ve dişleri etkiler, sadece dişin tedavi edilmesi yetmez, o hastalığında tedavisi gerekir,</a:t>
            </a:r>
          </a:p>
          <a:p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709315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Anamnez almanın önemi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65538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Öykü gereksiz tetkik ve araştırmaları engeller,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Zaman ve para kaybını engeller</a:t>
            </a:r>
          </a:p>
          <a:p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835437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Ortamın görüşmeye hazırlanması</a:t>
            </a:r>
            <a:endParaRPr lang="tr-TR" altLang="tr-TR" sz="4000" b="1" smtClean="0">
              <a:latin typeface="Comic Sans MS" pitchFamily="66" charset="0"/>
              <a:ea typeface="ＭＳ Ｐゴシック" pitchFamily="34" charset="-128"/>
            </a:endParaRPr>
          </a:p>
        </p:txBody>
      </p:sp>
      <p:graphicFrame>
        <p:nvGraphicFramePr>
          <p:cNvPr id="66562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685800" y="2624138"/>
          <a:ext cx="3810000" cy="282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Klip" r:id="rId3" imgW="5952381" imgH="4419048" progId="MS_ClipArt_Gallery.2">
                  <p:embed/>
                </p:oleObj>
              </mc:Choice>
              <mc:Fallback>
                <p:oleObj name="Klip" r:id="rId3" imgW="5952381" imgH="441904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624138"/>
                        <a:ext cx="3810000" cy="2827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171950" cy="4114800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Hastayı görmeden önce tıbbi kartı size hastanın öz geçmişi, hastalıklarının seyri hakkında bilgi verir. </a:t>
            </a:r>
          </a:p>
        </p:txBody>
      </p:sp>
    </p:spTree>
    <p:extLst>
      <p:ext uri="{BB962C8B-B14F-4D97-AF65-F5344CB8AC3E}">
        <p14:creationId xmlns:p14="http://schemas.microsoft.com/office/powerpoint/2010/main" val="3308711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685800" y="2744788"/>
          <a:ext cx="3810000" cy="258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Klip" r:id="rId3" imgW="4571429" imgH="3104762" progId="MS_ClipArt_Gallery.2">
                  <p:embed/>
                </p:oleObj>
              </mc:Choice>
              <mc:Fallback>
                <p:oleObj name="Klip" r:id="rId3" imgW="4571429" imgH="3104762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744788"/>
                        <a:ext cx="3810000" cy="258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838200"/>
            <a:ext cx="4252913" cy="5257800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Görüşme sırasında , siz hastanızı incelerken, hastanız da sizi izliyor olacaktır. Bilinçli veya bilinçsiz yaptığınız her hareketle ve kullandığınız her kelimeyle hastaya mesajlar veriyor olacaksınız.  </a:t>
            </a:r>
          </a:p>
        </p:txBody>
      </p:sp>
    </p:spTree>
    <p:extLst>
      <p:ext uri="{BB962C8B-B14F-4D97-AF65-F5344CB8AC3E}">
        <p14:creationId xmlns:p14="http://schemas.microsoft.com/office/powerpoint/2010/main" val="4268772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990600"/>
            <a:ext cx="7024688" cy="5181600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Duruşumuz, mimiklerimiz, göz teması ve kullandığımız kelimelerle hastaya önem verdiğimizi göstermeliyiz.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Karşılıklı konuşmalar sırasında, yeterli zamanınız olmasa bile telaşlı görünmemeli sakin davranmalıyız. 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Hoşnutsuzluk, sıkıntı, sabırsızlık olarak algılanabilecek tavırlar iletişimi bozacaktır.</a:t>
            </a:r>
          </a:p>
        </p:txBody>
      </p:sp>
    </p:spTree>
    <p:extLst>
      <p:ext uri="{BB962C8B-B14F-4D97-AF65-F5344CB8AC3E}">
        <p14:creationId xmlns:p14="http://schemas.microsoft.com/office/powerpoint/2010/main" val="3436475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Dış görünüş</a:t>
            </a:r>
            <a:endParaRPr lang="tr-TR" altLang="tr-TR" b="1" smtClean="0">
              <a:latin typeface="Comic Sans MS" pitchFamily="66" charset="0"/>
              <a:ea typeface="ＭＳ Ｐゴシック" pitchFamily="34" charset="-128"/>
            </a:endParaRPr>
          </a:p>
        </p:txBody>
      </p:sp>
      <p:graphicFrame>
        <p:nvGraphicFramePr>
          <p:cNvPr id="69634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685800" y="2420938"/>
          <a:ext cx="3810000" cy="323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Klip" r:id="rId3" imgW="4800000" imgH="4076190" progId="MS_ClipArt_Gallery.2">
                  <p:embed/>
                </p:oleObj>
              </mc:Choice>
              <mc:Fallback>
                <p:oleObj name="Klip" r:id="rId3" imgW="4800000" imgH="407619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420938"/>
                        <a:ext cx="3810000" cy="323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244975" cy="4114800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Dış görünüşümüz de hasta ile yapacağımız görüşmenin seyrini belirleyecek unsurlardan biridir. Temizlik, düzen, uyumlu kıyafet ve yaka kartı hastaya güven verecektir.</a:t>
            </a:r>
          </a:p>
        </p:txBody>
      </p:sp>
    </p:spTree>
    <p:extLst>
      <p:ext uri="{BB962C8B-B14F-4D97-AF65-F5344CB8AC3E}">
        <p14:creationId xmlns:p14="http://schemas.microsoft.com/office/powerpoint/2010/main" val="3913054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901700" y="0"/>
            <a:ext cx="6837363" cy="1196975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Çevre</a:t>
            </a:r>
            <a:endParaRPr lang="tr-TR" altLang="tr-TR" b="1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7065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484313"/>
            <a:ext cx="7772400" cy="5040312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Hasta ile görüşülecek ortamı siz ayarlamalısınız. Kendiniz ve hastanın rahat ettiği bir ortamda görüşme yapmalısınız. Bu zamanı kaybetmeye her zaman değer.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Hasta yakınları oradaysa hastaya görüşmenin onların önünde yapılması için izin vermesini rica edin. Hastaya seçme hakkı tanıyın.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Örneğin 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Sizi yalnız mı yoksa kardeşinizle mi dinlememi tercih edersiniz?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544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467600" cy="685800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Odanın yerleşimi</a:t>
            </a:r>
            <a:endParaRPr lang="tr-TR" altLang="tr-TR" b="1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7168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2259013"/>
            <a:ext cx="7053263" cy="3736975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Göz hizasında oturulmalı,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Arada fiziksel engel olmamalı,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Rahatsız pozisyonlar öykünün kısa kesilmesine neden olur.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Hastanın eşyaları için uygun yerler olmalı.</a:t>
            </a:r>
          </a:p>
          <a:p>
            <a:pPr eaLnBrk="1" hangingPunct="1"/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8495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700" y="2203450"/>
            <a:ext cx="7340600" cy="3860800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Hastanın anlayabileceği dilden konuşun.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Dispne yerine 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nefes darlığı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”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nı tercih edin.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Bir seferde birden fazla soru sormayın.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Tüberküloz, plörezi, bronşit, pnömoni geçirdiniz mi? sorusu kafa karıştıracaktır.</a:t>
            </a:r>
          </a:p>
          <a:p>
            <a:pPr eaLnBrk="1" hangingPunct="1"/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7270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Genel İlkeler</a:t>
            </a:r>
          </a:p>
        </p:txBody>
      </p:sp>
    </p:spTree>
    <p:extLst>
      <p:ext uri="{BB962C8B-B14F-4D97-AF65-F5344CB8AC3E}">
        <p14:creationId xmlns:p14="http://schemas.microsoft.com/office/powerpoint/2010/main" val="2551773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Kimlik Bilgileri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Hastanın kimlik bilgileri hem hitabımızı kolaylaştıracak hem de hasta ile ilgili gerekli bir çok bilgiye ulaşmamızı sağlayacaktır.</a:t>
            </a:r>
          </a:p>
        </p:txBody>
      </p:sp>
    </p:spTree>
    <p:extLst>
      <p:ext uri="{BB962C8B-B14F-4D97-AF65-F5344CB8AC3E}">
        <p14:creationId xmlns:p14="http://schemas.microsoft.com/office/powerpoint/2010/main" val="368629340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Hastayı öyküye davet</a:t>
            </a:r>
            <a:endParaRPr lang="tr-TR" altLang="tr-TR" b="1" smtClean="0">
              <a:latin typeface="Comic Sans MS" pitchFamily="66" charset="0"/>
              <a:ea typeface="ＭＳ Ｐゴシック" pitchFamily="34" charset="-128"/>
            </a:endParaRPr>
          </a:p>
        </p:txBody>
      </p:sp>
      <p:graphicFrame>
        <p:nvGraphicFramePr>
          <p:cNvPr id="74754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685800" y="2514600"/>
          <a:ext cx="3810000" cy="304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Klip" r:id="rId3" imgW="5952381" imgH="4761905" progId="MS_ClipArt_Gallery.2">
                  <p:embed/>
                </p:oleObj>
              </mc:Choice>
              <mc:Fallback>
                <p:oleObj name="Klip" r:id="rId3" imgW="5952381" imgH="476190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3810000" cy="304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tr-TR" altLang="tr-TR" sz="24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z="2400" smtClean="0">
                <a:latin typeface="Comic Sans MS" pitchFamily="66" charset="0"/>
                <a:ea typeface="ＭＳ Ｐゴシック" pitchFamily="34" charset="-128"/>
              </a:rPr>
              <a:t>Görüşmeye başlarken oldukça rahatlatıcı tarzda ve 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açık-uçlu </a:t>
            </a:r>
            <a:r>
              <a:rPr lang="tr-TR" altLang="tr-TR" sz="2400" smtClean="0">
                <a:latin typeface="Comic Sans MS" pitchFamily="66" charset="0"/>
                <a:ea typeface="ＭＳ Ｐゴシック" pitchFamily="34" charset="-128"/>
              </a:rPr>
              <a:t>sorular sorunuz.</a:t>
            </a:r>
          </a:p>
          <a:p>
            <a:pPr eaLnBrk="1" hangingPunct="1"/>
            <a:r>
              <a:rPr lang="ja-JP" altLang="tr-TR" sz="24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400" smtClean="0">
                <a:latin typeface="Comic Sans MS" pitchFamily="66" charset="0"/>
                <a:ea typeface="ＭＳ Ｐゴシック" pitchFamily="34" charset="-128"/>
              </a:rPr>
              <a:t>Sizi buraya getiren sebep nedir?</a:t>
            </a:r>
            <a:r>
              <a:rPr lang="ja-JP" altLang="tr-TR" sz="2400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ja-JP" sz="24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ja-JP" altLang="tr-TR" sz="24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400" smtClean="0">
                <a:latin typeface="Comic Sans MS" pitchFamily="66" charset="0"/>
                <a:ea typeface="ＭＳ Ｐゴシック" pitchFamily="34" charset="-128"/>
              </a:rPr>
              <a:t>Size nasıl yardımcı olabilirim?</a:t>
            </a:r>
            <a:r>
              <a:rPr lang="ja-JP" altLang="tr-TR" sz="2400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ja-JP" sz="24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endParaRPr lang="tr-TR" altLang="tr-TR" sz="240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2425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189038" y="620713"/>
            <a:ext cx="7124700" cy="5443537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Hasta yanıt verdikten sonra sıkça 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Başka bir şey var mıydı?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ja-JP" sz="28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Çene ağrınızı biraz daha anlatır mısınız?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ja-JP" sz="28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Hastanın söylediklerini takip edin. İyi öykü alma tekniği hastanın öyküsünü kendiliğinden anlatmasına izin vermektir.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Örneğin 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dışkınız kırmızı mıydı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”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 sorusu kapalı uçludur. Onun yerine 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dışkınız ne renkti?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”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 sorusu iyi bir soru olacaktır.</a:t>
            </a:r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0836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ANA YAKINMA</a:t>
            </a:r>
            <a:endParaRPr lang="tr-TR" altLang="tr-TR" sz="4000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buFontTx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	Hastanın hekime başvurmasına neden olan yakınma veya gerekçedir.</a:t>
            </a:r>
          </a:p>
        </p:txBody>
      </p:sp>
      <p:pic>
        <p:nvPicPr>
          <p:cNvPr id="76803" name="Picture 4" descr="BD066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1928813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886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buClr>
                <a:schemeClr val="tx1"/>
              </a:buClr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Hekim bakış açısı ile yorumsuz sorgulanır.</a:t>
            </a:r>
          </a:p>
        </p:txBody>
      </p:sp>
      <p:sp>
        <p:nvSpPr>
          <p:cNvPr id="78850" name="Rectangle 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ANA YAKINMA</a:t>
            </a:r>
          </a:p>
        </p:txBody>
      </p:sp>
    </p:spTree>
    <p:extLst>
      <p:ext uri="{BB962C8B-B14F-4D97-AF65-F5344CB8AC3E}">
        <p14:creationId xmlns:p14="http://schemas.microsoft.com/office/powerpoint/2010/main" val="1310443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ANA YAKINMA</a:t>
            </a:r>
            <a:endParaRPr lang="tr-TR" altLang="tr-TR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ikayetiniz nedir?</a:t>
            </a:r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ja-JP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 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ikayetiniz var?</a:t>
            </a:r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ja-JP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Bugün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 bana anlatmak istediğiniz bir         şeyler mi  var?</a:t>
            </a:r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“</a:t>
            </a:r>
            <a:endParaRPr lang="tr-TR" altLang="ja-JP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Sizi buraya getiren sebep nedir?</a:t>
            </a:r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ja-JP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5962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0668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  Yakınmalar </a:t>
            </a:r>
          </a:p>
          <a:p>
            <a:pPr eaLnBrk="1" hangingPunct="1">
              <a:buFontTx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	teker teker sorularla başlayarak, genelden başlayıp daraltarak </a:t>
            </a:r>
          </a:p>
          <a:p>
            <a:pPr eaLnBrk="1" hangingPunct="1">
              <a:buFontTx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					</a:t>
            </a:r>
            <a:r>
              <a:rPr lang="tr-TR" altLang="tr-TR" sz="4400" smtClean="0">
                <a:latin typeface="Comic Sans MS" pitchFamily="66" charset="0"/>
                <a:ea typeface="ＭＳ Ｐゴシック" pitchFamily="34" charset="-128"/>
              </a:rPr>
              <a:t>sorgulanır.</a:t>
            </a:r>
          </a:p>
        </p:txBody>
      </p:sp>
    </p:spTree>
    <p:extLst>
      <p:ext uri="{BB962C8B-B14F-4D97-AF65-F5344CB8AC3E}">
        <p14:creationId xmlns:p14="http://schemas.microsoft.com/office/powerpoint/2010/main" val="11626076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60575"/>
            <a:ext cx="7772400" cy="4035425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tr-TR" altLang="tr-TR" b="1" smtClean="0">
                <a:latin typeface="Comic Sans MS" pitchFamily="66" charset="0"/>
                <a:ea typeface="ＭＳ Ｐゴシック" pitchFamily="34" charset="-128"/>
              </a:rPr>
              <a:t>NE?</a:t>
            </a:r>
          </a:p>
          <a:p>
            <a:pPr eaLnBrk="1" hangingPunct="1">
              <a:buClr>
                <a:schemeClr val="tx1"/>
              </a:buClr>
            </a:pPr>
            <a:r>
              <a:rPr lang="tr-TR" altLang="tr-TR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NERED</a:t>
            </a:r>
            <a:r>
              <a:rPr lang="tr-TR" altLang="tr-TR" b="1" smtClean="0">
                <a:latin typeface="Comic Sans MS" pitchFamily="66" charset="0"/>
                <a:ea typeface="ＭＳ Ｐゴシック" pitchFamily="34" charset="-128"/>
              </a:rPr>
              <a:t>E? </a:t>
            </a:r>
          </a:p>
          <a:p>
            <a:pPr eaLnBrk="1" hangingPunct="1">
              <a:buClr>
                <a:schemeClr val="tx1"/>
              </a:buClr>
            </a:pPr>
            <a:r>
              <a:rPr lang="tr-TR" altLang="tr-TR" b="1" smtClean="0">
                <a:latin typeface="Comic Sans MS" pitchFamily="66" charset="0"/>
                <a:ea typeface="ＭＳ Ｐゴシック" pitchFamily="34" charset="-128"/>
              </a:rPr>
              <a:t>NEREYE?</a:t>
            </a:r>
            <a:endParaRPr lang="tr-TR" altLang="tr-TR" b="1" smtClean="0">
              <a:latin typeface="Comic Sans MS" pitchFamily="66" charset="0"/>
              <a:ea typeface="ＭＳ Ｐゴシック" pitchFamily="34" charset="-128"/>
              <a:cs typeface="Times New Roman" pitchFamily="18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tr-TR" altLang="tr-TR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 ZAMAN? </a:t>
            </a:r>
          </a:p>
          <a:p>
            <a:pPr eaLnBrk="1" hangingPunct="1">
              <a:buClr>
                <a:schemeClr val="tx1"/>
              </a:buClr>
            </a:pPr>
            <a:r>
              <a:rPr lang="tr-TR" altLang="tr-TR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 KADAR?</a:t>
            </a:r>
          </a:p>
          <a:p>
            <a:pPr eaLnBrk="1" hangingPunct="1">
              <a:buClr>
                <a:schemeClr val="tx1"/>
              </a:buClr>
            </a:pPr>
            <a:r>
              <a:rPr lang="tr-TR" altLang="tr-TR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NASIL?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8192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ANA YAKINMA</a:t>
            </a:r>
          </a:p>
        </p:txBody>
      </p:sp>
    </p:spTree>
    <p:extLst>
      <p:ext uri="{BB962C8B-B14F-4D97-AF65-F5344CB8AC3E}">
        <p14:creationId xmlns:p14="http://schemas.microsoft.com/office/powerpoint/2010/main" val="2558671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533400"/>
            <a:ext cx="7848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ANA YAKINMAYI OLUŞTURAN SEMPTOMUN...</a:t>
            </a:r>
            <a:endParaRPr lang="tr-TR" altLang="tr-TR" sz="2400" b="1" u="sng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tr-TR" altLang="tr-TR" sz="2400" b="1" u="sng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YER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İ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YAYILIMI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ÖZELLİ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İ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Şİ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DDET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İ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SÜRESİ</a:t>
            </a:r>
            <a:endParaRPr lang="tr-TR" altLang="tr-TR" sz="2400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</a:rPr>
              <a:t>		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Zamanlaması (ba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langıcı)</a:t>
            </a:r>
            <a:endParaRPr lang="tr-TR" altLang="tr-TR" sz="2000" b="1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</a:rPr>
              <a:t>		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Ani, yava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yava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gelişen</a:t>
            </a:r>
            <a:endParaRPr lang="tr-TR" altLang="tr-TR" sz="2000" b="1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</a:rPr>
              <a:t>		</a:t>
            </a:r>
            <a:r>
              <a:rPr lang="tr-TR" altLang="tr-TR" sz="20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Akut, kronik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SIKLI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 (aralıklı, sürekli, ilerleyici)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ORTAYA ÇIKARAN/ ARTTIRAN FAKTÖRLER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HAF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İ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FLETEN/ GEÇ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İ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REN FAKTÖRLER</a:t>
            </a:r>
            <a:endParaRPr lang="tr-TR" altLang="tr-TR" sz="2400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2800" b="1" smtClean="0">
              <a:latin typeface="Comic Sans MS" pitchFamily="66" charset="0"/>
              <a:ea typeface="ＭＳ Ｐゴシック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970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Başım ağrıyor</a:t>
            </a:r>
            <a:r>
              <a:rPr lang="ja-JP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tr-TR" smtClean="0">
              <a:solidFill>
                <a:schemeClr val="tx1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graphicFrame>
        <p:nvGraphicFramePr>
          <p:cNvPr id="83970" name="Object 3"/>
          <p:cNvGraphicFramePr>
            <a:graphicFrameLocks noChangeAspect="1"/>
          </p:cNvGraphicFramePr>
          <p:nvPr>
            <p:ph idx="1"/>
          </p:nvPr>
        </p:nvGraphicFramePr>
        <p:xfrm>
          <a:off x="3524250" y="1981200"/>
          <a:ext cx="20939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Photo Editor Fotoğrafı" r:id="rId3" imgW="3333333" imgH="6552381" progId="MSPhotoEd.3">
                  <p:embed/>
                </p:oleObj>
              </mc:Choice>
              <mc:Fallback>
                <p:oleObj name="Photo Editor Fotoğrafı" r:id="rId3" imgW="3333333" imgH="655238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0" y="1981200"/>
                        <a:ext cx="209391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5490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YERİ</a:t>
            </a:r>
            <a:endParaRPr lang="tr-TR" altLang="tr-TR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Ba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şı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z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 neresinde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, gösterir misiniz?</a:t>
            </a:r>
          </a:p>
          <a:p>
            <a:pPr eaLnBrk="1" hangingPunct="1"/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Başınızın hangi bölgesinde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, tanımlar mısınız?......</a:t>
            </a:r>
          </a:p>
          <a:p>
            <a:pPr eaLnBrk="1" hangingPunct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131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YAYILIMI</a:t>
            </a:r>
            <a:endParaRPr lang="tr-TR" altLang="tr-TR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ka bir yere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yay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yor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mu?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buFontTx/>
              <a:buNone/>
            </a:pP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ka bir yere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vuruyor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mu?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buFontTx/>
              <a:buNone/>
            </a:pP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Nereye yayılıyor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?</a:t>
            </a:r>
          </a:p>
          <a:p>
            <a:pPr eaLnBrk="1" hangingPunct="1">
              <a:buFontTx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 </a:t>
            </a:r>
          </a:p>
          <a:p>
            <a:pPr eaLnBrk="1" hangingPunct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3368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ÖZELLİĞİ</a:t>
            </a:r>
            <a:endParaRPr lang="tr-TR" altLang="tr-TR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tr-TR" sz="2800" i="1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ja-JP" sz="2800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Nasıl bir a</a:t>
            </a:r>
            <a:r>
              <a:rPr lang="tr-TR" altLang="ja-JP" sz="2800" u="sng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ja-JP" sz="2800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rı</a:t>
            </a:r>
            <a:r>
              <a:rPr lang="tr-TR" altLang="ja-JP" sz="2800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bu, tarif edebilir misiniz?</a:t>
            </a:r>
            <a:r>
              <a:rPr lang="ja-JP" altLang="tr-TR" sz="2800" smtClean="0">
                <a:latin typeface="Comic Sans MS" pitchFamily="66" charset="0"/>
                <a:ea typeface="ＭＳ Ｐゴシック" pitchFamily="34" charset="-128"/>
              </a:rPr>
              <a:t>”</a:t>
            </a:r>
            <a:endParaRPr lang="tr-TR" altLang="ja-JP" sz="28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Örneğin, zonklama tarzında mı, bıçak saplanır gibi mi, künt mü, baskı hissi şeklinde mi..? Hangisine daha çok benziyor?</a:t>
            </a:r>
          </a:p>
          <a:p>
            <a:pPr eaLnBrk="1" hangingPunct="1">
              <a:buFontTx/>
              <a:buNone/>
            </a:pPr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Sürekli mi yoksa gidip geliyor mu, yani bir şiddetlenip bir hafifliyor mu?</a:t>
            </a:r>
          </a:p>
          <a:p>
            <a:pPr eaLnBrk="1" hangingPunct="1">
              <a:buFontTx/>
              <a:buNone/>
            </a:pPr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54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ŞİDDETİ</a:t>
            </a:r>
            <a:endParaRPr lang="tr-TR" altLang="tr-TR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iddeti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nas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? 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s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oldu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unda sizi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nas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etkiliyor?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Bildi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iniz en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iddetli 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ya 10 puan verirsek bu 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ya kaç puan verirsiniz?</a:t>
            </a:r>
          </a:p>
          <a:p>
            <a:pPr eaLnBrk="1" hangingPunct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83754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SÜRESİ</a:t>
            </a:r>
            <a:endParaRPr lang="tr-TR" altLang="tr-TR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 zamandan beri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z 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yor?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lad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ığı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nda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 kadar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sürüyor?</a:t>
            </a:r>
          </a:p>
          <a:p>
            <a:pPr eaLnBrk="1" hangingPunct="1"/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Aniden mi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yor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yoksa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hafif 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lay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p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iddetleniyor mu?</a:t>
            </a:r>
          </a:p>
          <a:p>
            <a:pPr eaLnBrk="1" hangingPunct="1"/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İ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lk defa m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oldu,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yoksa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daha önce de olur muydu?</a:t>
            </a:r>
          </a:p>
        </p:txBody>
      </p:sp>
    </p:spTree>
    <p:extLst>
      <p:ext uri="{BB962C8B-B14F-4D97-AF65-F5344CB8AC3E}">
        <p14:creationId xmlns:p14="http://schemas.microsoft.com/office/powerpoint/2010/main" val="3688895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SIKLIĞI</a:t>
            </a:r>
            <a:endParaRPr lang="tr-TR" altLang="tr-TR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s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kl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kla oluyor? 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Her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gün mü? 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Son 1 haftada kaç kez? Son 1 ayda kaç kez?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S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kl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ığı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nda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de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iklik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var m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?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iddetinde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de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iklik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var m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?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Aralıklı? Sürekli? İlerleyici?</a:t>
            </a:r>
          </a:p>
          <a:p>
            <a:pPr eaLnBrk="1" hangingPunct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4731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Baş ağrısını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başlatan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 şeyler var mı?</a:t>
            </a:r>
          </a:p>
          <a:p>
            <a:pPr eaLnBrk="1" hangingPunct="1">
              <a:buFontTx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	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Baş ağrısını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arttıran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 şeyler var mı?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	(</a:t>
            </a:r>
            <a:r>
              <a:rPr lang="tr-TR" altLang="tr-TR" i="1" smtClean="0">
                <a:latin typeface="Comic Sans MS" pitchFamily="66" charset="0"/>
                <a:ea typeface="ＭＳ Ｐゴシック" pitchFamily="34" charset="-128"/>
              </a:rPr>
              <a:t>örneğin sorun diş ağrısı ise sıcak, soğuk, yemek yeme arttırabilir)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91138" name="Rectangle 6"/>
          <p:cNvSpPr>
            <a:spLocks noChangeArrowheads="1"/>
          </p:cNvSpPr>
          <p:nvPr/>
        </p:nvSpPr>
        <p:spPr bwMode="auto">
          <a:xfrm>
            <a:off x="827088" y="792163"/>
            <a:ext cx="78978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</a:rPr>
              <a:t>ORTAYA ÇIKARAN/ARTTIRAN FAKTÖRLER</a:t>
            </a:r>
          </a:p>
        </p:txBody>
      </p:sp>
    </p:spTree>
    <p:extLst>
      <p:ext uri="{BB962C8B-B14F-4D97-AF65-F5344CB8AC3E}">
        <p14:creationId xmlns:p14="http://schemas.microsoft.com/office/powerpoint/2010/main" val="3884800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HAFİFLETEN/ GEÇİREN FAKTÖRLER</a:t>
            </a:r>
            <a:endParaRPr lang="tr-TR" altLang="tr-TR" sz="3200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s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nas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l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geçiyor?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s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neler hafifletiyor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? Sizi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rahatlatan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eyler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nedir?</a:t>
            </a:r>
            <a:endParaRPr lang="tr-TR" altLang="tr-TR" smtClean="0">
              <a:latin typeface="Comic Sans MS" pitchFamily="66" charset="0"/>
              <a:ea typeface="ＭＳ Ｐゴシック" pitchFamily="34" charset="-128"/>
              <a:cs typeface="Times New Roman" pitchFamily="18" charset="0"/>
            </a:endParaRP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Ba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a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s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geçirmek ya da hafifletmek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için bir 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ey yapt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z m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? </a:t>
            </a:r>
            <a:r>
              <a:rPr lang="tr-TR" altLang="tr-TR" u="sng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Ne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 yapt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n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  <a:cs typeface="Times New Roman" pitchFamily="18" charset="0"/>
              </a:rPr>
              <a:t>z?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004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ÖZETLE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Direkt sorularda uyulması gereken birkaç prensip vardır. 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2800" i="1" smtClean="0">
                <a:latin typeface="Comic Sans MS" pitchFamily="66" charset="0"/>
                <a:ea typeface="ＭＳ Ｐゴシック" pitchFamily="34" charset="-128"/>
              </a:rPr>
              <a:t>Sorular genelden özele doğru gitmelidir</a:t>
            </a:r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. </a:t>
            </a:r>
          </a:p>
          <a:p>
            <a:pPr eaLnBrk="1" hangingPunct="1">
              <a:buFontTx/>
              <a:buNone/>
            </a:pPr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 Örneğin, sıra şu şekilde olabilir:</a:t>
            </a:r>
          </a:p>
          <a:p>
            <a:pPr eaLnBrk="1" hangingPunct="1">
              <a:buFontTx/>
              <a:buNone/>
            </a:pPr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 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Göğüs ağrınız neye benziyordu?.....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Ağrıyı nerede hissettiniz? .........</a:t>
            </a:r>
          </a:p>
          <a:p>
            <a:pPr eaLnBrk="1" hangingPunct="1"/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Bana gösteriniz..</a:t>
            </a:r>
          </a:p>
        </p:txBody>
      </p:sp>
    </p:spTree>
    <p:extLst>
      <p:ext uri="{BB962C8B-B14F-4D97-AF65-F5344CB8AC3E}">
        <p14:creationId xmlns:p14="http://schemas.microsoft.com/office/powerpoint/2010/main" val="3989256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Yine özetle:</a:t>
            </a:r>
          </a:p>
        </p:txBody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Dinlenmeden kaç basamak merdiven çıkabilirsiniz?</a:t>
            </a:r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”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 sorusu, </a:t>
            </a:r>
          </a:p>
          <a:p>
            <a:pPr eaLnBrk="1" hangingPunct="1"/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Merdiven çıkarken zaman zaman durarak dinleniyor musunuz?</a:t>
            </a:r>
            <a:r>
              <a:rPr lang="ja-JP" altLang="tr-TR" smtClean="0">
                <a:latin typeface="Comic Sans MS" pitchFamily="66" charset="0"/>
                <a:ea typeface="ＭＳ Ｐゴシック" pitchFamily="34" charset="-128"/>
              </a:rPr>
              <a:t>”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 sorusundan daha iyidir. 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7630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631113" cy="874713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Ve fakat….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857375"/>
            <a:ext cx="8029575" cy="4238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400" smtClean="0">
                <a:latin typeface="Comic Sans MS" pitchFamily="66" charset="0"/>
                <a:ea typeface="ＭＳ Ｐゴシック" pitchFamily="34" charset="-128"/>
              </a:rPr>
              <a:t>Bazen hastalar yardım etmeden hastalıklarının belirtilerini tarif etmede güçlük çekerler.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2400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z="2400" smtClean="0">
                <a:latin typeface="Comic Sans MS" pitchFamily="66" charset="0"/>
                <a:ea typeface="ＭＳ Ｐゴシック" pitchFamily="34" charset="-128"/>
              </a:rPr>
              <a:t> Burada peşin hüküm vermeyi en aza indirmek için </a:t>
            </a:r>
            <a:r>
              <a:rPr lang="tr-TR" altLang="tr-TR" sz="2400" i="1" smtClean="0">
                <a:latin typeface="Comic Sans MS" pitchFamily="66" charset="0"/>
                <a:ea typeface="ＭＳ Ｐゴシック" pitchFamily="34" charset="-128"/>
              </a:rPr>
              <a:t>birden çok</a:t>
            </a:r>
            <a:r>
              <a:rPr lang="tr-TR" altLang="tr-TR" sz="2400" smtClean="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2400" i="1" smtClean="0">
                <a:latin typeface="Comic Sans MS" pitchFamily="66" charset="0"/>
                <a:ea typeface="ＭＳ Ｐゴシック" pitchFamily="34" charset="-128"/>
              </a:rPr>
              <a:t>seçeneği </a:t>
            </a:r>
            <a:r>
              <a:rPr lang="tr-TR" altLang="tr-TR" sz="2400" smtClean="0">
                <a:latin typeface="Comic Sans MS" pitchFamily="66" charset="0"/>
                <a:ea typeface="ＭＳ Ｐゴシック" pitchFamily="34" charset="-128"/>
              </a:rPr>
              <a:t>olan cevaplar öne sürülmelidir.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smtClean="0">
                <a:latin typeface="Comic Sans MS" pitchFamily="66" charset="0"/>
                <a:ea typeface="ＭＳ Ｐゴシック" pitchFamily="34" charset="-128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smtClean="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ja-JP" altLang="tr-TR" sz="2400" smtClean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z="2400" smtClean="0">
                <a:latin typeface="Comic Sans MS" pitchFamily="66" charset="0"/>
                <a:ea typeface="ＭＳ Ｐゴシック" pitchFamily="34" charset="-128"/>
              </a:rPr>
              <a:t>Ağrınız künt mü, şiddetli mi, ezici mi, yakıcı mı, zonklayıcı mı yoksa başka türlü mü?</a:t>
            </a:r>
            <a:endParaRPr lang="tr-TR" altLang="tr-TR" sz="240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9057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Amacımız:</a:t>
            </a:r>
            <a:r>
              <a:rPr lang="tr-TR" altLang="tr-TR" sz="4000" b="1" smtClean="0">
                <a:latin typeface="Comic Sans MS" pitchFamily="66" charset="0"/>
                <a:ea typeface="ＭＳ Ｐゴシック" pitchFamily="34" charset="-128"/>
              </a:rPr>
              <a:t/>
            </a:r>
            <a:br>
              <a:rPr lang="tr-TR" altLang="tr-TR" sz="4000" b="1" smtClean="0">
                <a:latin typeface="Comic Sans MS" pitchFamily="66" charset="0"/>
                <a:ea typeface="ＭＳ Ｐゴシック" pitchFamily="34" charset="-128"/>
              </a:rPr>
            </a:br>
            <a:endParaRPr lang="tr-TR" altLang="tr-TR" sz="4000" b="1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962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              </a:t>
            </a:r>
          </a:p>
          <a:p>
            <a:pPr eaLnBrk="1" hangingPunct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Problemin hasta ve hekim tarafından aynı şekilde algılanmasını sağlamak.</a:t>
            </a:r>
          </a:p>
        </p:txBody>
      </p:sp>
    </p:spTree>
    <p:extLst>
      <p:ext uri="{BB962C8B-B14F-4D97-AF65-F5344CB8AC3E}">
        <p14:creationId xmlns:p14="http://schemas.microsoft.com/office/powerpoint/2010/main" val="1997438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rsayılan Tasarım">
  <a:themeElements>
    <a:clrScheme name="">
      <a:dk1>
        <a:srgbClr val="808080"/>
      </a:dk1>
      <a:lt1>
        <a:srgbClr val="FFFF00"/>
      </a:lt1>
      <a:dk2>
        <a:srgbClr val="0066FF"/>
      </a:dk2>
      <a:lt2>
        <a:srgbClr val="000000"/>
      </a:lt2>
      <a:accent1>
        <a:srgbClr val="00CC99"/>
      </a:accent1>
      <a:accent2>
        <a:srgbClr val="3333CC"/>
      </a:accent2>
      <a:accent3>
        <a:srgbClr val="AAB8FF"/>
      </a:accent3>
      <a:accent4>
        <a:srgbClr val="DADA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arsayılan Tasarı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845</Words>
  <Application>Microsoft Office PowerPoint</Application>
  <PresentationFormat>Ekran Gösterisi (4:3)</PresentationFormat>
  <Paragraphs>141</Paragraphs>
  <Slides>31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Katıştırılmış OLE Hizmet Programları</vt:lpstr>
      </vt:variant>
      <vt:variant>
        <vt:i4>2</vt:i4>
      </vt:variant>
      <vt:variant>
        <vt:lpstr>Slayt Başlıkları</vt:lpstr>
      </vt:variant>
      <vt:variant>
        <vt:i4>31</vt:i4>
      </vt:variant>
    </vt:vector>
  </HeadingPairs>
  <TitlesOfParts>
    <vt:vector size="35" baseType="lpstr">
      <vt:lpstr>Ofis Teması</vt:lpstr>
      <vt:lpstr>Varsayılan Tasarım</vt:lpstr>
      <vt:lpstr>Microsoft Clip Gallery</vt:lpstr>
      <vt:lpstr>Microsoft Photo Editor 3.0 Fotoğrafı</vt:lpstr>
      <vt:lpstr>Anamnez almanın önemi</vt:lpstr>
      <vt:lpstr>Anamnez almanın önemi</vt:lpstr>
      <vt:lpstr>Ortamın görüşmeye hazırlanması</vt:lpstr>
      <vt:lpstr>PowerPoint Sunusu</vt:lpstr>
      <vt:lpstr>PowerPoint Sunusu</vt:lpstr>
      <vt:lpstr>Dış görünüş</vt:lpstr>
      <vt:lpstr>Çevre</vt:lpstr>
      <vt:lpstr>Odanın yerleşimi</vt:lpstr>
      <vt:lpstr>Genel İlkeler</vt:lpstr>
      <vt:lpstr>Kimlik Bilgileri</vt:lpstr>
      <vt:lpstr>Hastayı öyküye davet</vt:lpstr>
      <vt:lpstr>PowerPoint Sunusu</vt:lpstr>
      <vt:lpstr>ANA YAKINMA</vt:lpstr>
      <vt:lpstr>ANA YAKINMA</vt:lpstr>
      <vt:lpstr>ANA YAKINMA</vt:lpstr>
      <vt:lpstr>PowerPoint Sunusu</vt:lpstr>
      <vt:lpstr>ANA YAKINMA</vt:lpstr>
      <vt:lpstr>PowerPoint Sunusu</vt:lpstr>
      <vt:lpstr>“Başım ağrıyor”</vt:lpstr>
      <vt:lpstr>YERİ</vt:lpstr>
      <vt:lpstr>YAYILIMI</vt:lpstr>
      <vt:lpstr>ÖZELLİĞİ</vt:lpstr>
      <vt:lpstr>ŞİDDETİ</vt:lpstr>
      <vt:lpstr>SÜRESİ</vt:lpstr>
      <vt:lpstr>SIKLIĞI</vt:lpstr>
      <vt:lpstr>PowerPoint Sunusu</vt:lpstr>
      <vt:lpstr>HAFİFLETEN/ GEÇİREN FAKTÖRLER</vt:lpstr>
      <vt:lpstr>ÖZETLE</vt:lpstr>
      <vt:lpstr>Yine özetle:</vt:lpstr>
      <vt:lpstr>Ve fakat….</vt:lpstr>
      <vt:lpstr>Amacımız: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Anamnez almanın önemi</dc:title>
  <dc:creator>Acer</dc:creator>
  <cp:lastModifiedBy>Acer</cp:lastModifiedBy>
  <cp:revision>1</cp:revision>
  <dcterms:created xsi:type="dcterms:W3CDTF">2020-03-03T07:20:32Z</dcterms:created>
  <dcterms:modified xsi:type="dcterms:W3CDTF">2020-03-03T07:23:54Z</dcterms:modified>
</cp:coreProperties>
</file>